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8" r:id="rId3"/>
    <p:sldId id="263" r:id="rId4"/>
    <p:sldId id="278" r:id="rId5"/>
    <p:sldId id="261" r:id="rId6"/>
    <p:sldId id="264" r:id="rId7"/>
    <p:sldId id="262" r:id="rId8"/>
    <p:sldId id="273" r:id="rId9"/>
    <p:sldId id="265" r:id="rId10"/>
    <p:sldId id="266" r:id="rId11"/>
    <p:sldId id="267" r:id="rId12"/>
    <p:sldId id="268" r:id="rId13"/>
    <p:sldId id="269" r:id="rId14"/>
    <p:sldId id="271" r:id="rId15"/>
    <p:sldId id="272" r:id="rId16"/>
    <p:sldId id="274" r:id="rId17"/>
    <p:sldId id="275" r:id="rId18"/>
    <p:sldId id="276" r:id="rId19"/>
    <p:sldId id="277" r:id="rId2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5262" autoAdjust="0"/>
  </p:normalViewPr>
  <p:slideViewPr>
    <p:cSldViewPr snapToGrid="0">
      <p:cViewPr>
        <p:scale>
          <a:sx n="100" d="100"/>
          <a:sy n="100" d="100"/>
        </p:scale>
        <p:origin x="936" y="4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D250DB-B535-4A38-A558-5D5C5FC30C30}" type="datetimeFigureOut">
              <a:rPr lang="fr-FR" smtClean="0"/>
              <a:t>04/04/2019</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5468FB-9C22-4DDD-A25E-9DBD3CE08BF8}" type="slidenum">
              <a:rPr lang="fr-FR" smtClean="0"/>
              <a:t>‹N°›</a:t>
            </a:fld>
            <a:endParaRPr lang="fr-FR"/>
          </a:p>
        </p:txBody>
      </p:sp>
    </p:spTree>
    <p:extLst>
      <p:ext uri="{BB962C8B-B14F-4D97-AF65-F5344CB8AC3E}">
        <p14:creationId xmlns:p14="http://schemas.microsoft.com/office/powerpoint/2010/main" val="3228986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D15468FB-9C22-4DDD-A25E-9DBD3CE08BF8}" type="slidenum">
              <a:rPr lang="fr-FR" smtClean="0"/>
              <a:t>3</a:t>
            </a:fld>
            <a:endParaRPr lang="fr-FR"/>
          </a:p>
        </p:txBody>
      </p:sp>
    </p:spTree>
    <p:extLst>
      <p:ext uri="{BB962C8B-B14F-4D97-AF65-F5344CB8AC3E}">
        <p14:creationId xmlns:p14="http://schemas.microsoft.com/office/powerpoint/2010/main" val="2074527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D15468FB-9C22-4DDD-A25E-9DBD3CE08BF8}" type="slidenum">
              <a:rPr lang="fr-FR" smtClean="0"/>
              <a:t>4</a:t>
            </a:fld>
            <a:endParaRPr lang="fr-FR"/>
          </a:p>
        </p:txBody>
      </p:sp>
    </p:spTree>
    <p:extLst>
      <p:ext uri="{BB962C8B-B14F-4D97-AF65-F5344CB8AC3E}">
        <p14:creationId xmlns:p14="http://schemas.microsoft.com/office/powerpoint/2010/main" val="3453598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F8B3242D-A802-4197-A82D-CF9E77D19C11}" type="datetimeFigureOut">
              <a:rPr lang="fr-FR" smtClean="0"/>
              <a:t>04/04/2019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800635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F8B3242D-A802-4197-A82D-CF9E77D19C11}" type="datetimeFigureOut">
              <a:rPr lang="fr-FR" smtClean="0"/>
              <a:t>04/04/2019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3871295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F8B3242D-A802-4197-A82D-CF9E77D19C11}" type="datetimeFigureOut">
              <a:rPr lang="fr-FR" smtClean="0"/>
              <a:t>04/04/2019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3332256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F8B3242D-A802-4197-A82D-CF9E77D19C11}" type="datetimeFigureOut">
              <a:rPr lang="fr-FR" smtClean="0"/>
              <a:t>04/04/2019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2985341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F8B3242D-A802-4197-A82D-CF9E77D19C11}" type="datetimeFigureOut">
              <a:rPr lang="fr-FR" smtClean="0"/>
              <a:t>04/04/2019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2193133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F8B3242D-A802-4197-A82D-CF9E77D19C11}" type="datetimeFigureOut">
              <a:rPr lang="fr-FR" smtClean="0"/>
              <a:t>04/04/2019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946015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F8B3242D-A802-4197-A82D-CF9E77D19C11}" type="datetimeFigureOut">
              <a:rPr lang="fr-FR" smtClean="0"/>
              <a:t>04/04/2019</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3740729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F8B3242D-A802-4197-A82D-CF9E77D19C11}" type="datetimeFigureOut">
              <a:rPr lang="fr-FR" smtClean="0"/>
              <a:t>04/04/2019</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2922717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F8B3242D-A802-4197-A82D-CF9E77D19C11}" type="datetimeFigureOut">
              <a:rPr lang="fr-FR" smtClean="0"/>
              <a:t>04/04/2019</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658962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F8B3242D-A802-4197-A82D-CF9E77D19C11}" type="datetimeFigureOut">
              <a:rPr lang="fr-FR" smtClean="0"/>
              <a:t>04/04/2019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1044517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F8B3242D-A802-4197-A82D-CF9E77D19C11}" type="datetimeFigureOut">
              <a:rPr lang="fr-FR" smtClean="0"/>
              <a:t>04/04/2019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1242591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B3242D-A802-4197-A82D-CF9E77D19C11}" type="datetimeFigureOut">
              <a:rPr lang="fr-FR" smtClean="0"/>
              <a:t>04/04/2019</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4F4597-0619-4DB2-982A-E2D4C1C1D406}" type="slidenum">
              <a:rPr lang="fr-FR" smtClean="0"/>
              <a:t>‹N°›</a:t>
            </a:fld>
            <a:endParaRPr lang="fr-FR"/>
          </a:p>
        </p:txBody>
      </p:sp>
    </p:spTree>
    <p:extLst>
      <p:ext uri="{BB962C8B-B14F-4D97-AF65-F5344CB8AC3E}">
        <p14:creationId xmlns:p14="http://schemas.microsoft.com/office/powerpoint/2010/main" val="15448457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1.jp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4" name="Rectangle à coins arrondis 3"/>
          <p:cNvSpPr/>
          <p:nvPr/>
        </p:nvSpPr>
        <p:spPr>
          <a:xfrm>
            <a:off x="199053" y="5197151"/>
            <a:ext cx="9144000" cy="1474237"/>
          </a:xfrm>
          <a:prstGeom prst="roundRect">
            <a:avLst/>
          </a:prstGeom>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u="sng" dirty="0"/>
              <a:t>Projet de groupe effectué à six : </a:t>
            </a:r>
          </a:p>
          <a:p>
            <a:r>
              <a:rPr lang="fr-FR" dirty="0"/>
              <a:t>Dupuy Théo / </a:t>
            </a:r>
            <a:r>
              <a:rPr lang="fr-FR" dirty="0" err="1"/>
              <a:t>Ruffet</a:t>
            </a:r>
            <a:r>
              <a:rPr lang="fr-FR" dirty="0"/>
              <a:t> Clément / Olivier Thomas / Davion Stella / </a:t>
            </a:r>
            <a:r>
              <a:rPr lang="fr-FR" dirty="0" err="1"/>
              <a:t>Busquet</a:t>
            </a:r>
            <a:r>
              <a:rPr lang="fr-FR" dirty="0"/>
              <a:t> Nicolas / Baroux Ruben</a:t>
            </a:r>
            <a:endParaRPr lang="fr-FR" u="sng" dirty="0"/>
          </a:p>
        </p:txBody>
      </p:sp>
      <p:sp>
        <p:nvSpPr>
          <p:cNvPr id="5" name="Rectangle à coins arrondis 4"/>
          <p:cNvSpPr/>
          <p:nvPr/>
        </p:nvSpPr>
        <p:spPr>
          <a:xfrm>
            <a:off x="2065175" y="116648"/>
            <a:ext cx="7800392" cy="2859818"/>
          </a:xfrm>
          <a:prstGeom prst="roundRect">
            <a:avLst/>
          </a:prstGeom>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4000" dirty="0">
                <a:solidFill>
                  <a:srgbClr val="7030A0"/>
                </a:solidFill>
              </a:rPr>
              <a:t>Projet 2018/2019 :</a:t>
            </a:r>
          </a:p>
        </p:txBody>
      </p:sp>
      <p:pic>
        <p:nvPicPr>
          <p:cNvPr id="6" name="Image 5">
            <a:extLst>
              <a:ext uri="{FF2B5EF4-FFF2-40B4-BE49-F238E27FC236}">
                <a16:creationId xmlns:a16="http://schemas.microsoft.com/office/drawing/2014/main" id="{52E28063-9743-40AC-BBF9-A5F280B866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89393" y="681135"/>
            <a:ext cx="3590954" cy="1784758"/>
          </a:xfrm>
          <a:prstGeom prst="rect">
            <a:avLst/>
          </a:prstGeom>
        </p:spPr>
      </p:pic>
    </p:spTree>
    <p:extLst>
      <p:ext uri="{BB962C8B-B14F-4D97-AF65-F5344CB8AC3E}">
        <p14:creationId xmlns:p14="http://schemas.microsoft.com/office/powerpoint/2010/main" val="8284908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71483"/>
            <a:ext cx="12192000" cy="8128000"/>
          </a:xfrm>
        </p:spPr>
      </p:pic>
      <p:sp>
        <p:nvSpPr>
          <p:cNvPr id="5" name="Rectangle à coins arrondis 4"/>
          <p:cNvSpPr/>
          <p:nvPr/>
        </p:nvSpPr>
        <p:spPr>
          <a:xfrm>
            <a:off x="1324495" y="414425"/>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2) Diagramme de cas d’utilisation pour l’Eco-sonde du site:</a:t>
            </a: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4066" y="2114653"/>
            <a:ext cx="6421975" cy="4447652"/>
          </a:xfrm>
          <a:prstGeom prst="rect">
            <a:avLst/>
          </a:prstGeom>
        </p:spPr>
      </p:pic>
    </p:spTree>
    <p:extLst>
      <p:ext uri="{BB962C8B-B14F-4D97-AF65-F5344CB8AC3E}">
        <p14:creationId xmlns:p14="http://schemas.microsoft.com/office/powerpoint/2010/main" val="3105494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71483"/>
            <a:ext cx="12192000" cy="8128000"/>
          </a:xfrm>
        </p:spPr>
      </p:pic>
      <p:sp>
        <p:nvSpPr>
          <p:cNvPr id="5" name="Rectangle à coins arrondis 4"/>
          <p:cNvSpPr/>
          <p:nvPr/>
        </p:nvSpPr>
        <p:spPr>
          <a:xfrm>
            <a:off x="1324495" y="414425"/>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2) Diagramme de cas d’utilisation pour l’Eco-sonde du concentrateur:</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2413" y="2069869"/>
            <a:ext cx="6869881" cy="4708932"/>
          </a:xfrm>
          <a:prstGeom prst="rect">
            <a:avLst/>
          </a:prstGeom>
        </p:spPr>
      </p:pic>
    </p:spTree>
    <p:extLst>
      <p:ext uri="{BB962C8B-B14F-4D97-AF65-F5344CB8AC3E}">
        <p14:creationId xmlns:p14="http://schemas.microsoft.com/office/powerpoint/2010/main" val="2137585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71483"/>
            <a:ext cx="12192000" cy="8128000"/>
          </a:xfrm>
        </p:spPr>
      </p:pic>
      <p:sp>
        <p:nvSpPr>
          <p:cNvPr id="5" name="Rectangle à coins arrondis 4"/>
          <p:cNvSpPr/>
          <p:nvPr/>
        </p:nvSpPr>
        <p:spPr>
          <a:xfrm>
            <a:off x="1324495" y="414425"/>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2) Diagramme de cas d’utilisation pour l’Eco-sonde de l’application mobile:</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229" y="2028306"/>
            <a:ext cx="7028272" cy="4490285"/>
          </a:xfrm>
          <a:prstGeom prst="rect">
            <a:avLst/>
          </a:prstGeom>
        </p:spPr>
      </p:pic>
    </p:spTree>
    <p:extLst>
      <p:ext uri="{BB962C8B-B14F-4D97-AF65-F5344CB8AC3E}">
        <p14:creationId xmlns:p14="http://schemas.microsoft.com/office/powerpoint/2010/main" val="2639863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71483"/>
            <a:ext cx="12192000" cy="8128000"/>
          </a:xfrm>
        </p:spPr>
      </p:pic>
      <p:sp>
        <p:nvSpPr>
          <p:cNvPr id="5" name="Rectangle à coins arrondis 4"/>
          <p:cNvSpPr/>
          <p:nvPr/>
        </p:nvSpPr>
        <p:spPr>
          <a:xfrm>
            <a:off x="1324495" y="414425"/>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3) Diagramme de déploiement:</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7486" y="1935410"/>
            <a:ext cx="6218017" cy="5008742"/>
          </a:xfrm>
          <a:prstGeom prst="rect">
            <a:avLst/>
          </a:prstGeom>
        </p:spPr>
      </p:pic>
    </p:spTree>
    <p:extLst>
      <p:ext uri="{BB962C8B-B14F-4D97-AF65-F5344CB8AC3E}">
        <p14:creationId xmlns:p14="http://schemas.microsoft.com/office/powerpoint/2010/main" val="3099559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71483"/>
            <a:ext cx="12192000" cy="8128000"/>
          </a:xfrm>
        </p:spPr>
      </p:pic>
      <p:sp>
        <p:nvSpPr>
          <p:cNvPr id="5" name="Rectangle à coins arrondis 4"/>
          <p:cNvSpPr/>
          <p:nvPr/>
        </p:nvSpPr>
        <p:spPr>
          <a:xfrm>
            <a:off x="1324495" y="414425"/>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4) Répartition des tâches:</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215" y="2158383"/>
            <a:ext cx="11131003" cy="3860031"/>
          </a:xfrm>
          <a:prstGeom prst="rect">
            <a:avLst/>
          </a:prstGeom>
        </p:spPr>
      </p:pic>
    </p:spTree>
    <p:extLst>
      <p:ext uri="{BB962C8B-B14F-4D97-AF65-F5344CB8AC3E}">
        <p14:creationId xmlns:p14="http://schemas.microsoft.com/office/powerpoint/2010/main" val="2367410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30844"/>
            <a:ext cx="12192000" cy="8128000"/>
          </a:xfrm>
        </p:spPr>
      </p:pic>
      <p:sp>
        <p:nvSpPr>
          <p:cNvPr id="5" name="Rectangle à coins arrondis 4"/>
          <p:cNvSpPr/>
          <p:nvPr/>
        </p:nvSpPr>
        <p:spPr>
          <a:xfrm>
            <a:off x="1324495" y="414425"/>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5) Choix de l’environnement de développement:</a:t>
            </a:r>
          </a:p>
        </p:txBody>
      </p:sp>
      <p:sp>
        <p:nvSpPr>
          <p:cNvPr id="3" name="ZoneTexte 2"/>
          <p:cNvSpPr txBox="1"/>
          <p:nvPr/>
        </p:nvSpPr>
        <p:spPr>
          <a:xfrm>
            <a:off x="1064029" y="3433156"/>
            <a:ext cx="184731" cy="369332"/>
          </a:xfrm>
          <a:prstGeom prst="rect">
            <a:avLst/>
          </a:prstGeom>
          <a:noFill/>
        </p:spPr>
        <p:txBody>
          <a:bodyPr wrap="none" rtlCol="0">
            <a:spAutoFit/>
          </a:bodyPr>
          <a:lstStyle/>
          <a:p>
            <a:endParaRPr lang="fr-FR" dirty="0"/>
          </a:p>
        </p:txBody>
      </p:sp>
      <p:pic>
        <p:nvPicPr>
          <p:cNvPr id="26" name="Imag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252" y="2078926"/>
            <a:ext cx="5944430" cy="2429214"/>
          </a:xfrm>
          <a:prstGeom prst="rect">
            <a:avLst/>
          </a:prstGeom>
        </p:spPr>
      </p:pic>
      <p:pic>
        <p:nvPicPr>
          <p:cNvPr id="27" name="Imag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1808" y="1764452"/>
            <a:ext cx="5571066" cy="5335541"/>
          </a:xfrm>
          <a:prstGeom prst="rect">
            <a:avLst/>
          </a:prstGeom>
        </p:spPr>
      </p:pic>
      <p:pic>
        <p:nvPicPr>
          <p:cNvPr id="28" name="Imag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33206" y="4886553"/>
            <a:ext cx="3362794" cy="1781424"/>
          </a:xfrm>
          <a:prstGeom prst="rect">
            <a:avLst/>
          </a:prstGeom>
        </p:spPr>
      </p:pic>
    </p:spTree>
    <p:extLst>
      <p:ext uri="{BB962C8B-B14F-4D97-AF65-F5344CB8AC3E}">
        <p14:creationId xmlns:p14="http://schemas.microsoft.com/office/powerpoint/2010/main" val="3788730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4" name="Rectangle à coins arrondis 3"/>
          <p:cNvSpPr/>
          <p:nvPr/>
        </p:nvSpPr>
        <p:spPr>
          <a:xfrm>
            <a:off x="1524000" y="2566340"/>
            <a:ext cx="9144000" cy="160616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a:p>
            <a:pPr algn="ctr"/>
            <a:r>
              <a:rPr lang="fr-FR" dirty="0"/>
              <a:t>Nous allons devoir faire 2 IHM au total, l’application et le site internet, nous allons présenter ce que nous avons fait dans la diapo suivante.</a:t>
            </a:r>
          </a:p>
          <a:p>
            <a:pPr algn="ctr"/>
            <a:endParaRPr lang="fr-FR" dirty="0"/>
          </a:p>
          <a:p>
            <a:pPr marL="285750" indent="-285750" algn="ctr">
              <a:buFontTx/>
              <a:buChar char="-"/>
            </a:pPr>
            <a:endParaRPr lang="fr-FR" dirty="0"/>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IHM : </a:t>
            </a:r>
          </a:p>
        </p:txBody>
      </p:sp>
    </p:spTree>
    <p:extLst>
      <p:ext uri="{BB962C8B-B14F-4D97-AF65-F5344CB8AC3E}">
        <p14:creationId xmlns:p14="http://schemas.microsoft.com/office/powerpoint/2010/main" val="7042811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IHM : Site  </a:t>
            </a:r>
          </a:p>
        </p:txBody>
      </p:sp>
    </p:spTree>
    <p:extLst>
      <p:ext uri="{BB962C8B-B14F-4D97-AF65-F5344CB8AC3E}">
        <p14:creationId xmlns:p14="http://schemas.microsoft.com/office/powerpoint/2010/main" val="23643269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IHM : Site  </a:t>
            </a:r>
          </a:p>
        </p:txBody>
      </p:sp>
    </p:spTree>
    <p:extLst>
      <p:ext uri="{BB962C8B-B14F-4D97-AF65-F5344CB8AC3E}">
        <p14:creationId xmlns:p14="http://schemas.microsoft.com/office/powerpoint/2010/main" val="39659792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IHM : Application Android  </a:t>
            </a:r>
          </a:p>
        </p:txBody>
      </p:sp>
      <p:pic>
        <p:nvPicPr>
          <p:cNvPr id="2" name="Imag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03" y="1645679"/>
            <a:ext cx="2468994" cy="5212321"/>
          </a:xfrm>
          <a:prstGeom prst="rect">
            <a:avLst/>
          </a:prstGeom>
        </p:spPr>
      </p:pic>
    </p:spTree>
    <p:extLst>
      <p:ext uri="{BB962C8B-B14F-4D97-AF65-F5344CB8AC3E}">
        <p14:creationId xmlns:p14="http://schemas.microsoft.com/office/powerpoint/2010/main" val="3046130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4" name="Rectangle à coins arrondis 3"/>
          <p:cNvSpPr/>
          <p:nvPr/>
        </p:nvSpPr>
        <p:spPr>
          <a:xfrm>
            <a:off x="1523999" y="2104685"/>
            <a:ext cx="9144000" cy="299470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Deux agriculteurs souhaitent pouvoir consulter de manière régulière différentes données sur leurs terres par le biais de sondes dotées de capteurs qui permettent d’avoir une vision globale de la température, de l’humidité, de la luminosité …</a:t>
            </a:r>
          </a:p>
          <a:p>
            <a:pPr algn="ctr"/>
            <a:endParaRPr lang="fr-FR" dirty="0"/>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Contexte du projet </a:t>
            </a:r>
          </a:p>
        </p:txBody>
      </p:sp>
      <p:pic>
        <p:nvPicPr>
          <p:cNvPr id="6" name="Image 5"/>
          <p:cNvPicPr>
            <a:picLocks noChangeAspect="1"/>
          </p:cNvPicPr>
          <p:nvPr/>
        </p:nvPicPr>
        <p:blipFill>
          <a:blip r:embed="rId3"/>
          <a:stretch>
            <a:fillRect/>
          </a:stretch>
        </p:blipFill>
        <p:spPr>
          <a:xfrm>
            <a:off x="1203033" y="5561044"/>
            <a:ext cx="641933" cy="1202250"/>
          </a:xfrm>
          <a:prstGeom prst="roundRect">
            <a:avLst>
              <a:gd name="adj" fmla="val 2887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Image 6"/>
          <p:cNvPicPr>
            <a:picLocks noChangeAspect="1"/>
          </p:cNvPicPr>
          <p:nvPr/>
        </p:nvPicPr>
        <p:blipFill>
          <a:blip r:embed="rId4"/>
          <a:stretch>
            <a:fillRect/>
          </a:stretch>
        </p:blipFill>
        <p:spPr>
          <a:xfrm>
            <a:off x="2972250" y="5674784"/>
            <a:ext cx="1099366" cy="974771"/>
          </a:xfrm>
          <a:prstGeom prst="roundRect">
            <a:avLst>
              <a:gd name="adj" fmla="val 10868"/>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8" name="Image 7"/>
          <p:cNvPicPr>
            <a:picLocks noChangeAspect="1"/>
          </p:cNvPicPr>
          <p:nvPr/>
        </p:nvPicPr>
        <p:blipFill>
          <a:blip r:embed="rId5"/>
          <a:stretch>
            <a:fillRect/>
          </a:stretch>
        </p:blipFill>
        <p:spPr>
          <a:xfrm>
            <a:off x="5198900" y="5674784"/>
            <a:ext cx="1794199" cy="1010816"/>
          </a:xfrm>
          <a:prstGeom prst="roundRect">
            <a:avLst>
              <a:gd name="adj" fmla="val 15244"/>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Image 8"/>
          <p:cNvPicPr>
            <a:picLocks noChangeAspect="1"/>
          </p:cNvPicPr>
          <p:nvPr/>
        </p:nvPicPr>
        <p:blipFill>
          <a:blip r:embed="rId6"/>
          <a:stretch>
            <a:fillRect/>
          </a:stretch>
        </p:blipFill>
        <p:spPr>
          <a:xfrm>
            <a:off x="8120383" y="5674784"/>
            <a:ext cx="930781" cy="1018537"/>
          </a:xfrm>
          <a:prstGeom prst="roundRect">
            <a:avLst>
              <a:gd name="adj" fmla="val 22132"/>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0" name="Image 9"/>
          <p:cNvPicPr>
            <a:picLocks noChangeAspect="1"/>
          </p:cNvPicPr>
          <p:nvPr/>
        </p:nvPicPr>
        <p:blipFill>
          <a:blip r:embed="rId7"/>
          <a:stretch>
            <a:fillRect/>
          </a:stretch>
        </p:blipFill>
        <p:spPr>
          <a:xfrm>
            <a:off x="10347033" y="5482761"/>
            <a:ext cx="932802" cy="1280533"/>
          </a:xfrm>
          <a:prstGeom prst="roundRect">
            <a:avLst>
              <a:gd name="adj" fmla="val 38733"/>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414290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par>
                                <p:cTn id="8" presetID="6" presetClass="entr" presetSubtype="16"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circle(in)">
                                      <p:cBhvr>
                                        <p:cTn id="10" dur="2000"/>
                                        <p:tgtEl>
                                          <p:spTgt spid="10"/>
                                        </p:tgtEl>
                                      </p:cBhvr>
                                    </p:animEffect>
                                  </p:childTnLst>
                                </p:cTn>
                              </p:par>
                            </p:childTnLst>
                          </p:cTn>
                        </p:par>
                        <p:par>
                          <p:cTn id="11" fill="hold">
                            <p:stCondLst>
                              <p:cond delay="2000"/>
                            </p:stCondLst>
                            <p:childTnLst>
                              <p:par>
                                <p:cTn id="12" presetID="6" presetClass="entr" presetSubtype="16"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circle(in)">
                                      <p:cBhvr>
                                        <p:cTn id="14" dur="2000"/>
                                        <p:tgtEl>
                                          <p:spTgt spid="7"/>
                                        </p:tgtEl>
                                      </p:cBhvr>
                                    </p:animEffect>
                                  </p:childTnLst>
                                </p:cTn>
                              </p:par>
                              <p:par>
                                <p:cTn id="15" presetID="6" presetClass="entr" presetSubtype="16"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ircle(in)">
                                      <p:cBhvr>
                                        <p:cTn id="17" dur="2000"/>
                                        <p:tgtEl>
                                          <p:spTgt spid="9"/>
                                        </p:tgtEl>
                                      </p:cBhvr>
                                    </p:animEffect>
                                  </p:childTnLst>
                                </p:cTn>
                              </p:par>
                            </p:childTnLst>
                          </p:cTn>
                        </p:par>
                        <p:par>
                          <p:cTn id="18" fill="hold">
                            <p:stCondLst>
                              <p:cond delay="4000"/>
                            </p:stCondLst>
                            <p:childTnLst>
                              <p:par>
                                <p:cTn id="19" presetID="6" presetClass="entr" presetSubtype="16"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circle(in)">
                                      <p:cBhvr>
                                        <p:cTn id="21"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4" name="Rectangle à coins arrondis 3"/>
          <p:cNvSpPr/>
          <p:nvPr/>
        </p:nvSpPr>
        <p:spPr>
          <a:xfrm>
            <a:off x="1524000" y="2566340"/>
            <a:ext cx="9144000" cy="299470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1) Cahier des </a:t>
            </a:r>
            <a:r>
              <a:rPr lang="fr-FR" sz="4000" dirty="0" smtClean="0">
                <a:solidFill>
                  <a:srgbClr val="7030A0"/>
                </a:solidFill>
              </a:rPr>
              <a:t>charges</a:t>
            </a:r>
            <a:endParaRPr lang="fr-FR" sz="4000" dirty="0">
              <a:solidFill>
                <a:srgbClr val="7030A0"/>
              </a:solidFill>
            </a:endParaRPr>
          </a:p>
        </p:txBody>
      </p:sp>
      <p:sp>
        <p:nvSpPr>
          <p:cNvPr id="2" name="ZoneTexte 1"/>
          <p:cNvSpPr txBox="1"/>
          <p:nvPr/>
        </p:nvSpPr>
        <p:spPr>
          <a:xfrm>
            <a:off x="1862050" y="2714857"/>
            <a:ext cx="8470669" cy="2031325"/>
          </a:xfrm>
          <a:prstGeom prst="rect">
            <a:avLst/>
          </a:prstGeom>
          <a:noFill/>
        </p:spPr>
        <p:txBody>
          <a:bodyPr wrap="square" rtlCol="0">
            <a:spAutoFit/>
          </a:bodyPr>
          <a:lstStyle/>
          <a:p>
            <a:pPr marL="285750" lvl="1" indent="-285750">
              <a:buFontTx/>
              <a:buChar char="-"/>
            </a:pPr>
            <a:r>
              <a:rPr lang="fr-FR" dirty="0" smtClean="0">
                <a:solidFill>
                  <a:schemeClr val="bg1"/>
                </a:solidFill>
              </a:rPr>
              <a:t>Les </a:t>
            </a:r>
            <a:r>
              <a:rPr lang="fr-FR" dirty="0">
                <a:solidFill>
                  <a:schemeClr val="bg1"/>
                </a:solidFill>
              </a:rPr>
              <a:t>principaux </a:t>
            </a:r>
            <a:r>
              <a:rPr lang="fr-FR" dirty="0" smtClean="0">
                <a:solidFill>
                  <a:schemeClr val="bg1"/>
                </a:solidFill>
              </a:rPr>
              <a:t>capteurs sont : température sol, température air, humidité sol, humidité air, ensoleillement, placés dans le contexte des exploitations agricoles.</a:t>
            </a:r>
            <a:endParaRPr lang="fr-FR" dirty="0">
              <a:solidFill>
                <a:schemeClr val="bg1"/>
              </a:solidFill>
            </a:endParaRPr>
          </a:p>
          <a:p>
            <a:pPr marL="285750" indent="-285750">
              <a:buFontTx/>
              <a:buChar char="-"/>
            </a:pPr>
            <a:r>
              <a:rPr lang="fr-FR" dirty="0" smtClean="0">
                <a:solidFill>
                  <a:schemeClr val="bg1"/>
                </a:solidFill>
              </a:rPr>
              <a:t>Les </a:t>
            </a:r>
            <a:r>
              <a:rPr lang="fr-FR" dirty="0" err="1" smtClean="0">
                <a:solidFill>
                  <a:schemeClr val="bg1"/>
                </a:solidFill>
              </a:rPr>
              <a:t>écosondes</a:t>
            </a:r>
            <a:r>
              <a:rPr lang="fr-FR" dirty="0" smtClean="0">
                <a:solidFill>
                  <a:schemeClr val="bg1"/>
                </a:solidFill>
              </a:rPr>
              <a:t> doivent pouvoir transmettre ces données à deux concentrateurs distants où les agriculteurs consulteront les données en wifi.</a:t>
            </a:r>
          </a:p>
          <a:p>
            <a:pPr marL="285750" indent="-285750">
              <a:buFontTx/>
              <a:buChar char="-"/>
            </a:pPr>
            <a:r>
              <a:rPr lang="fr-FR" dirty="0" smtClean="0">
                <a:solidFill>
                  <a:schemeClr val="bg1"/>
                </a:solidFill>
              </a:rPr>
              <a:t>Ces données devront pouvoir être exportées.</a:t>
            </a:r>
            <a:endParaRPr lang="fr-FR" dirty="0">
              <a:solidFill>
                <a:schemeClr val="bg1"/>
              </a:solidFill>
            </a:endParaRPr>
          </a:p>
          <a:p>
            <a:pPr marL="285750" indent="-285750">
              <a:buFontTx/>
              <a:buChar char="-"/>
            </a:pPr>
            <a:r>
              <a:rPr lang="fr-FR" dirty="0" smtClean="0">
                <a:solidFill>
                  <a:schemeClr val="bg1"/>
                </a:solidFill>
              </a:rPr>
              <a:t>De plus, chaque écosonde devra pouvoir être configurée depuis une tablette.</a:t>
            </a:r>
          </a:p>
          <a:p>
            <a:r>
              <a:rPr lang="fr-FR" dirty="0" smtClean="0">
                <a:solidFill>
                  <a:schemeClr val="bg1"/>
                </a:solidFill>
              </a:rPr>
              <a:t> </a:t>
            </a:r>
            <a:endParaRPr lang="fr-FR" dirty="0">
              <a:solidFill>
                <a:schemeClr val="bg1"/>
              </a:solidFill>
            </a:endParaRPr>
          </a:p>
        </p:txBody>
      </p:sp>
    </p:spTree>
    <p:extLst>
      <p:ext uri="{BB962C8B-B14F-4D97-AF65-F5344CB8AC3E}">
        <p14:creationId xmlns:p14="http://schemas.microsoft.com/office/powerpoint/2010/main" val="282373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4" name="Rectangle à coins arrondis 3"/>
          <p:cNvSpPr/>
          <p:nvPr/>
        </p:nvSpPr>
        <p:spPr>
          <a:xfrm>
            <a:off x="1524000" y="2566340"/>
            <a:ext cx="9144000" cy="299470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1) Cahier </a:t>
            </a:r>
            <a:r>
              <a:rPr lang="fr-FR" sz="4000" dirty="0" smtClean="0">
                <a:solidFill>
                  <a:srgbClr val="7030A0"/>
                </a:solidFill>
              </a:rPr>
              <a:t>de recette </a:t>
            </a:r>
            <a:endParaRPr lang="fr-FR" sz="4000" dirty="0">
              <a:solidFill>
                <a:srgbClr val="7030A0"/>
              </a:solidFill>
            </a:endParaRPr>
          </a:p>
        </p:txBody>
      </p:sp>
      <p:sp>
        <p:nvSpPr>
          <p:cNvPr id="2" name="ZoneTexte 1"/>
          <p:cNvSpPr txBox="1"/>
          <p:nvPr/>
        </p:nvSpPr>
        <p:spPr>
          <a:xfrm>
            <a:off x="1860665" y="2612572"/>
            <a:ext cx="8470669" cy="369332"/>
          </a:xfrm>
          <a:prstGeom prst="rect">
            <a:avLst/>
          </a:prstGeom>
          <a:noFill/>
        </p:spPr>
        <p:txBody>
          <a:bodyPr wrap="square" rtlCol="0">
            <a:spAutoFit/>
          </a:bodyPr>
          <a:lstStyle/>
          <a:p>
            <a:pPr marL="285750" lvl="1" indent="-285750">
              <a:buFontTx/>
              <a:buChar char="-"/>
            </a:pPr>
            <a:r>
              <a:rPr lang="fr-FR" dirty="0" smtClean="0">
                <a:solidFill>
                  <a:schemeClr val="bg1"/>
                </a:solidFill>
              </a:rPr>
              <a:t>Donne moi ca </a:t>
            </a:r>
            <a:r>
              <a:rPr lang="fr-FR" dirty="0" err="1" smtClean="0">
                <a:solidFill>
                  <a:schemeClr val="bg1"/>
                </a:solidFill>
              </a:rPr>
              <a:t>ny</a:t>
            </a:r>
            <a:r>
              <a:rPr lang="fr-FR" dirty="0" smtClean="0">
                <a:solidFill>
                  <a:schemeClr val="bg1"/>
                </a:solidFill>
              </a:rPr>
              <a:t> touche pus pas </a:t>
            </a:r>
            <a:r>
              <a:rPr lang="fr-FR" dirty="0" err="1" smtClean="0">
                <a:solidFill>
                  <a:schemeClr val="bg1"/>
                </a:solidFill>
              </a:rPr>
              <a:t>tdu</a:t>
            </a:r>
            <a:r>
              <a:rPr lang="fr-FR" dirty="0" smtClean="0">
                <a:solidFill>
                  <a:schemeClr val="bg1"/>
                </a:solidFill>
              </a:rPr>
              <a:t> tout poire ca a </a:t>
            </a:r>
            <a:r>
              <a:rPr lang="fr-FR" dirty="0" err="1" smtClean="0">
                <a:solidFill>
                  <a:schemeClr val="bg1"/>
                </a:solidFill>
              </a:rPr>
              <a:t>lzir</a:t>
            </a:r>
            <a:r>
              <a:rPr lang="fr-FR" dirty="0" smtClean="0">
                <a:solidFill>
                  <a:schemeClr val="bg1"/>
                </a:solidFill>
              </a:rPr>
              <a:t> difficile </a:t>
            </a:r>
            <a:r>
              <a:rPr lang="fr-FR" dirty="0" err="1" smtClean="0">
                <a:solidFill>
                  <a:schemeClr val="bg1"/>
                </a:solidFill>
              </a:rPr>
              <a:t>stlla</a:t>
            </a:r>
            <a:r>
              <a:rPr lang="fr-FR" dirty="0" smtClean="0">
                <a:solidFill>
                  <a:schemeClr val="bg1"/>
                </a:solidFill>
              </a:rPr>
              <a:t> est trop forte </a:t>
            </a:r>
            <a:endParaRPr lang="fr-FR" dirty="0">
              <a:solidFill>
                <a:schemeClr val="bg1"/>
              </a:solidFill>
            </a:endParaRPr>
          </a:p>
        </p:txBody>
      </p:sp>
    </p:spTree>
    <p:extLst>
      <p:ext uri="{BB962C8B-B14F-4D97-AF65-F5344CB8AC3E}">
        <p14:creationId xmlns:p14="http://schemas.microsoft.com/office/powerpoint/2010/main" val="2685371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4" name="Rectangle à coins arrondis 3"/>
          <p:cNvSpPr/>
          <p:nvPr/>
        </p:nvSpPr>
        <p:spPr>
          <a:xfrm>
            <a:off x="1524000" y="2566340"/>
            <a:ext cx="9144000" cy="299470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Les clients qui sont deux agriculteurs ont émis plusieurs requêtes :  </a:t>
            </a:r>
          </a:p>
          <a:p>
            <a:pPr marL="285750" indent="-285750" algn="ctr">
              <a:buFontTx/>
              <a:buChar char="-"/>
            </a:pPr>
            <a:r>
              <a:rPr lang="fr-FR" dirty="0"/>
              <a:t>Leur propriété (champs / serres …) doit être quadrillée avec les sondes qui ont pour but de relever certaines données (Temp. Sol, </a:t>
            </a:r>
            <a:r>
              <a:rPr lang="fr-FR" dirty="0" err="1"/>
              <a:t>Temp</a:t>
            </a:r>
            <a:r>
              <a:rPr lang="fr-FR" dirty="0"/>
              <a:t>. Ambiante, </a:t>
            </a:r>
            <a:r>
              <a:rPr lang="fr-FR" dirty="0" err="1"/>
              <a:t>Humid</a:t>
            </a:r>
            <a:r>
              <a:rPr lang="fr-FR" dirty="0"/>
              <a:t>. Sol, </a:t>
            </a:r>
            <a:r>
              <a:rPr lang="fr-FR" dirty="0" err="1"/>
              <a:t>Humid</a:t>
            </a:r>
            <a:r>
              <a:rPr lang="fr-FR" dirty="0"/>
              <a:t>. Ambiante, Luminosité, Capteur niveau eau).</a:t>
            </a:r>
          </a:p>
          <a:p>
            <a:pPr marL="285750" indent="-285750" algn="ctr">
              <a:buFontTx/>
              <a:buChar char="-"/>
            </a:pPr>
            <a:r>
              <a:rPr lang="fr-FR" dirty="0"/>
              <a:t>Une application doit être créée pour pouvoir configurer les sondes par capteur.</a:t>
            </a:r>
          </a:p>
          <a:p>
            <a:pPr marL="285750" indent="-285750" algn="ctr">
              <a:buFontTx/>
              <a:buChar char="-"/>
            </a:pPr>
            <a:r>
              <a:rPr lang="fr-FR" dirty="0"/>
              <a:t>Les sondes doivent former un réseau maillé qui les relie entre elles et qui se font passer les données jusqu’au concentrateur.</a:t>
            </a:r>
          </a:p>
          <a:p>
            <a:pPr marL="285750" indent="-285750" algn="ctr">
              <a:buFontTx/>
              <a:buChar char="-"/>
            </a:pPr>
            <a:r>
              <a:rPr lang="fr-FR" dirty="0"/>
              <a:t>Les clients doivent pouvoir vérifier les données depuis un </a:t>
            </a:r>
            <a:r>
              <a:rPr lang="fr-FR"/>
              <a:t>site internet.</a:t>
            </a:r>
            <a:endParaRPr lang="fr-FR" dirty="0"/>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A) Besoins des clients :</a:t>
            </a:r>
          </a:p>
        </p:txBody>
      </p:sp>
    </p:spTree>
    <p:extLst>
      <p:ext uri="{BB962C8B-B14F-4D97-AF65-F5344CB8AC3E}">
        <p14:creationId xmlns:p14="http://schemas.microsoft.com/office/powerpoint/2010/main" val="2328963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4" name="Rectangle à coins arrondis 3"/>
          <p:cNvSpPr/>
          <p:nvPr/>
        </p:nvSpPr>
        <p:spPr>
          <a:xfrm>
            <a:off x="1524000" y="2566340"/>
            <a:ext cx="9144000" cy="299470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u="sng" dirty="0"/>
              <a:t>Dans le projet </a:t>
            </a:r>
            <a:r>
              <a:rPr lang="fr-FR" u="sng" dirty="0" err="1"/>
              <a:t>EcoProbes</a:t>
            </a:r>
            <a:r>
              <a:rPr lang="fr-FR" u="sng" dirty="0"/>
              <a:t>, plusieurs contraintes apparaissent rapidement :</a:t>
            </a:r>
          </a:p>
          <a:p>
            <a:pPr algn="ctr"/>
            <a:endParaRPr lang="fr-FR" u="sng" dirty="0"/>
          </a:p>
          <a:p>
            <a:pPr algn="ctr"/>
            <a:r>
              <a:rPr lang="fr-FR" dirty="0"/>
              <a:t>- </a:t>
            </a:r>
            <a:r>
              <a:rPr lang="fr-FR" u="sng" dirty="0">
                <a:effectLst>
                  <a:outerShdw blurRad="38100" dist="38100" dir="2700000" algn="tl">
                    <a:srgbClr val="000000">
                      <a:alpha val="43137"/>
                    </a:srgbClr>
                  </a:outerShdw>
                </a:effectLst>
              </a:rPr>
              <a:t>Absence d’internet </a:t>
            </a:r>
            <a:r>
              <a:rPr lang="fr-FR" dirty="0"/>
              <a:t>dans le cheminement des données (utilisation d’un réseau maillé).</a:t>
            </a:r>
          </a:p>
          <a:p>
            <a:pPr marL="285750" indent="-285750" algn="ctr">
              <a:buFontTx/>
              <a:buChar char="-"/>
            </a:pPr>
            <a:r>
              <a:rPr lang="fr-FR" u="sng" dirty="0">
                <a:effectLst>
                  <a:outerShdw blurRad="38100" dist="38100" dir="2700000" algn="tl">
                    <a:srgbClr val="000000">
                      <a:alpha val="43137"/>
                    </a:srgbClr>
                  </a:outerShdw>
                </a:effectLst>
              </a:rPr>
              <a:t>Contrainte de coût </a:t>
            </a:r>
            <a:r>
              <a:rPr lang="fr-FR" dirty="0"/>
              <a:t>-&gt; Carte ne comportant pas d’OS, ce qui empêche l’utilisation du PHP et donc des bases de données.</a:t>
            </a:r>
          </a:p>
          <a:p>
            <a:pPr marL="285750" indent="-285750" algn="ctr">
              <a:buFontTx/>
              <a:buChar char="-"/>
            </a:pPr>
            <a:r>
              <a:rPr lang="fr-FR" u="sng" dirty="0">
                <a:effectLst>
                  <a:outerShdw blurRad="38100" dist="38100" dir="2700000" algn="tl">
                    <a:srgbClr val="000000">
                      <a:alpha val="43137"/>
                    </a:srgbClr>
                  </a:outerShdw>
                </a:effectLst>
              </a:rPr>
              <a:t>Stockage des données dans une carte SD</a:t>
            </a:r>
            <a:r>
              <a:rPr lang="fr-FR" dirty="0"/>
              <a:t> et produire un historique consultable par l’agriculteur depuis un site Web.</a:t>
            </a:r>
          </a:p>
          <a:p>
            <a:pPr marL="285750" indent="-285750" algn="ctr">
              <a:buFontTx/>
              <a:buChar char="-"/>
            </a:pPr>
            <a:endParaRPr lang="fr-FR" dirty="0"/>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B) Contraintes :</a:t>
            </a:r>
          </a:p>
        </p:txBody>
      </p:sp>
      <p:pic>
        <p:nvPicPr>
          <p:cNvPr id="2" name="Image 1"/>
          <p:cNvPicPr>
            <a:picLocks noChangeAspect="1"/>
          </p:cNvPicPr>
          <p:nvPr/>
        </p:nvPicPr>
        <p:blipFill rotWithShape="1">
          <a:blip r:embed="rId3"/>
          <a:srcRect l="-2458" t="-1089" r="421" b="13506"/>
          <a:stretch/>
        </p:blipFill>
        <p:spPr>
          <a:xfrm>
            <a:off x="110331" y="3455679"/>
            <a:ext cx="1273175" cy="121602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6" name="Image 5"/>
          <p:cNvPicPr>
            <a:picLocks noChangeAspect="1"/>
          </p:cNvPicPr>
          <p:nvPr/>
        </p:nvPicPr>
        <p:blipFill>
          <a:blip r:embed="rId4"/>
          <a:stretch>
            <a:fillRect/>
          </a:stretch>
        </p:blipFill>
        <p:spPr>
          <a:xfrm>
            <a:off x="10808494" y="3455680"/>
            <a:ext cx="1250950" cy="123061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 name="Image 6"/>
          <p:cNvPicPr>
            <a:picLocks noChangeAspect="1"/>
          </p:cNvPicPr>
          <p:nvPr/>
        </p:nvPicPr>
        <p:blipFill>
          <a:blip r:embed="rId5"/>
          <a:stretch>
            <a:fillRect/>
          </a:stretch>
        </p:blipFill>
        <p:spPr>
          <a:xfrm>
            <a:off x="5107707" y="5686230"/>
            <a:ext cx="1976586" cy="109557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0555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4" name="Rectangle à coins arrondis 3"/>
          <p:cNvSpPr/>
          <p:nvPr/>
        </p:nvSpPr>
        <p:spPr>
          <a:xfrm>
            <a:off x="1524000" y="2566340"/>
            <a:ext cx="9144000" cy="299470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Ce projet est évolutif car il est supposé être effectué sur plusieurs années par les étudiants.</a:t>
            </a:r>
          </a:p>
          <a:p>
            <a:pPr algn="ctr"/>
            <a:r>
              <a:rPr lang="fr-FR" dirty="0"/>
              <a:t>Cependant, nous sommes les premiers à le faire, c’est pour cela que nous devons tout bâtir de zéro, que ce soit dans :</a:t>
            </a:r>
          </a:p>
          <a:p>
            <a:pPr marL="285750" indent="-285750" algn="ctr">
              <a:buFontTx/>
              <a:buChar char="-"/>
            </a:pPr>
            <a:r>
              <a:rPr lang="fr-FR" dirty="0"/>
              <a:t>Le montage et  le codage des diverses sondes </a:t>
            </a:r>
          </a:p>
          <a:p>
            <a:pPr marL="285750" indent="-285750" algn="ctr">
              <a:buFontTx/>
              <a:buChar char="-"/>
            </a:pPr>
            <a:r>
              <a:rPr lang="fr-FR" dirty="0"/>
              <a:t>Le site internet composé de 3 langages : HTML / CSS / JS</a:t>
            </a:r>
          </a:p>
          <a:p>
            <a:pPr marL="285750" indent="-285750" algn="ctr">
              <a:buFontTx/>
              <a:buChar char="-"/>
            </a:pPr>
            <a:r>
              <a:rPr lang="fr-FR" dirty="0"/>
              <a:t>La mise en place du réseau maillé</a:t>
            </a:r>
          </a:p>
          <a:p>
            <a:pPr algn="ctr"/>
            <a:r>
              <a:rPr lang="fr-FR" dirty="0"/>
              <a:t>- La création de l’application de configuration des sondes sur terminal Android.</a:t>
            </a:r>
          </a:p>
          <a:p>
            <a:pPr marL="285750" indent="-285750" algn="ctr">
              <a:buFontTx/>
              <a:buChar char="-"/>
            </a:pPr>
            <a:endParaRPr lang="fr-FR" dirty="0"/>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C) Point de départ du projet :</a:t>
            </a:r>
          </a:p>
        </p:txBody>
      </p:sp>
    </p:spTree>
    <p:extLst>
      <p:ext uri="{BB962C8B-B14F-4D97-AF65-F5344CB8AC3E}">
        <p14:creationId xmlns:p14="http://schemas.microsoft.com/office/powerpoint/2010/main" val="33095434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4" name="Rectangle à coins arrondis 3"/>
          <p:cNvSpPr/>
          <p:nvPr/>
        </p:nvSpPr>
        <p:spPr>
          <a:xfrm>
            <a:off x="1524000" y="2566340"/>
            <a:ext cx="9144000" cy="299470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Dans ce projet, il y a 4 parties principales que nous nous sommes réparties au sein du groupe :</a:t>
            </a:r>
          </a:p>
          <a:p>
            <a:pPr algn="ctr"/>
            <a:r>
              <a:rPr lang="fr-FR" dirty="0"/>
              <a:t>Application Android : Stella</a:t>
            </a:r>
          </a:p>
          <a:p>
            <a:pPr algn="ctr"/>
            <a:r>
              <a:rPr lang="fr-FR" dirty="0"/>
              <a:t>Réseau Maillé : Nicolas</a:t>
            </a:r>
          </a:p>
          <a:p>
            <a:pPr algn="ctr"/>
            <a:r>
              <a:rPr lang="fr-FR" dirty="0"/>
              <a:t>Sondes/Concentrateurs : Thomas / Ruben</a:t>
            </a:r>
          </a:p>
          <a:p>
            <a:pPr algn="ctr"/>
            <a:r>
              <a:rPr lang="fr-FR" dirty="0"/>
              <a:t>Site internet local : Clément / Théo</a:t>
            </a:r>
          </a:p>
          <a:p>
            <a:pPr algn="ctr"/>
            <a:endParaRPr lang="fr-FR" dirty="0"/>
          </a:p>
          <a:p>
            <a:pPr marL="285750" indent="-285750" algn="ctr">
              <a:buFontTx/>
              <a:buChar char="-"/>
            </a:pPr>
            <a:endParaRPr lang="fr-FR" dirty="0"/>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Répartition tâches :</a:t>
            </a:r>
          </a:p>
        </p:txBody>
      </p:sp>
    </p:spTree>
    <p:extLst>
      <p:ext uri="{BB962C8B-B14F-4D97-AF65-F5344CB8AC3E}">
        <p14:creationId xmlns:p14="http://schemas.microsoft.com/office/powerpoint/2010/main" val="2911367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71483"/>
            <a:ext cx="12192000" cy="8128000"/>
          </a:xfrm>
        </p:spPr>
      </p:pic>
      <p:sp>
        <p:nvSpPr>
          <p:cNvPr id="5" name="Rectangle à coins arrondis 4"/>
          <p:cNvSpPr/>
          <p:nvPr/>
        </p:nvSpPr>
        <p:spPr>
          <a:xfrm>
            <a:off x="1437706" y="292504"/>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2) Diagramme de cas d’utilisation pour l’Eco-sonde:</a:t>
            </a: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1996" y="1872939"/>
            <a:ext cx="8248997" cy="4985061"/>
          </a:xfrm>
          <a:prstGeom prst="rect">
            <a:avLst/>
          </a:prstGeom>
        </p:spPr>
      </p:pic>
    </p:spTree>
    <p:extLst>
      <p:ext uri="{BB962C8B-B14F-4D97-AF65-F5344CB8AC3E}">
        <p14:creationId xmlns:p14="http://schemas.microsoft.com/office/powerpoint/2010/main" val="3829794207"/>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TotalTime>
  <Words>582</Words>
  <Application>Microsoft Office PowerPoint</Application>
  <PresentationFormat>Grand écran</PresentationFormat>
  <Paragraphs>65</Paragraphs>
  <Slides>19</Slides>
  <Notes>2</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19</vt:i4>
      </vt:variant>
    </vt:vector>
  </HeadingPairs>
  <TitlesOfParts>
    <vt:vector size="23" baseType="lpstr">
      <vt:lpstr>Arial</vt:lpstr>
      <vt:lpstr>Calibri</vt:lpstr>
      <vt:lpstr>Calibri Light</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admin</dc:creator>
  <cp:lastModifiedBy>admin</cp:lastModifiedBy>
  <cp:revision>41</cp:revision>
  <dcterms:created xsi:type="dcterms:W3CDTF">2019-02-18T12:01:54Z</dcterms:created>
  <dcterms:modified xsi:type="dcterms:W3CDTF">2019-04-04T15:46:47Z</dcterms:modified>
</cp:coreProperties>
</file>